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427" r:id="rId2"/>
    <p:sldId id="413" r:id="rId3"/>
    <p:sldId id="479" r:id="rId4"/>
    <p:sldId id="414" r:id="rId5"/>
    <p:sldId id="480" r:id="rId6"/>
    <p:sldId id="415" r:id="rId7"/>
    <p:sldId id="416" r:id="rId8"/>
    <p:sldId id="417" r:id="rId9"/>
    <p:sldId id="418" r:id="rId10"/>
    <p:sldId id="419" r:id="rId11"/>
    <p:sldId id="420" r:id="rId12"/>
    <p:sldId id="481" r:id="rId13"/>
    <p:sldId id="426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5982"/>
  </p:normalViewPr>
  <p:slideViewPr>
    <p:cSldViewPr snapToGrid="0" showGuides="1">
      <p:cViewPr varScale="1">
        <p:scale>
          <a:sx n="111" d="100"/>
          <a:sy n="111" d="100"/>
        </p:scale>
        <p:origin x="44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155B37-64A8-042C-5536-79E83D8B6E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4523841-DE9A-54D0-01B1-8704AA682B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6E7B0D-32A0-9EF9-6CAE-1E2ADE6419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696339-8D4C-AB46-9811-5A6E03263CC4}" type="datetimeFigureOut">
              <a:rPr lang="en-US" smtClean="0"/>
              <a:t>9/6/24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2A1C99-5210-06A1-D6CD-BE436F3488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873DC4-2E0A-82DC-9D0D-ED786769F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A8056-3320-C04F-81A1-F4CBB02E4C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1457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60D2F-98E4-AB18-012C-76EE0BD30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0C239E-FEDC-1C3D-0DCA-12034084AD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BBAC62-891B-950A-29D4-DCABE35064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696339-8D4C-AB46-9811-5A6E03263CC4}" type="datetimeFigureOut">
              <a:rPr lang="en-US" smtClean="0"/>
              <a:t>9/6/24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5575F8-2523-7C4B-A3BC-2BB95A6B58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D7EC1C-F499-EEE3-45CD-008572A9D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A8056-3320-C04F-81A1-F4CBB02E4C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4169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F3BC63F-8D05-59E0-B6B7-35F97612638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7262DBD-6267-476F-1813-B00FD09811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47FE34-9E16-D8DE-0256-360BA88267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696339-8D4C-AB46-9811-5A6E03263CC4}" type="datetimeFigureOut">
              <a:rPr lang="en-US" smtClean="0"/>
              <a:t>9/6/24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E1B0A9-F051-C55D-29C8-CAD1ACBAEC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6133DB-3AA2-621D-2C4C-F2787828C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A8056-3320-C04F-81A1-F4CBB02E4C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0935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A51105-D96A-43F6-4936-0CBF21FCF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F21B64-FFD7-6772-5835-71B99B39F3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F3BF46-EF6A-1EBA-5091-9D45370CF9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696339-8D4C-AB46-9811-5A6E03263CC4}" type="datetimeFigureOut">
              <a:rPr lang="en-US" smtClean="0"/>
              <a:t>9/6/24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4FE8D4-E366-5282-F5B0-0FE88216C1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2E888B-7FA0-49B2-5856-8A5B42283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A8056-3320-C04F-81A1-F4CBB02E4C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7304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D27AD6-5E94-FA27-3BA1-CC2AF5D75E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71786E-FC0F-1EF4-4770-330DFC0643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7FF5A8-C006-5ABD-9023-97A62DC036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696339-8D4C-AB46-9811-5A6E03263CC4}" type="datetimeFigureOut">
              <a:rPr lang="en-US" smtClean="0"/>
              <a:t>9/6/24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2A00CB-7078-9EF1-D961-332819A9A0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91755C-BF5A-C18F-16F6-ACE8112A7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A8056-3320-C04F-81A1-F4CBB02E4C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5573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5DD7E7-E200-6AC7-2741-BA070D18C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D2330C-1240-F03A-2685-D240F2C65B1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4E5290-8747-810F-5661-CAB87774BE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5CDF70-4687-A50D-BE38-D1F592CEFA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696339-8D4C-AB46-9811-5A6E03263CC4}" type="datetimeFigureOut">
              <a:rPr lang="en-US" smtClean="0"/>
              <a:t>9/6/24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14E108-9389-91EC-A65B-A2F7F9DF45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7D8BB5-DA9F-D9D9-0E19-7D833C5A4B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A8056-3320-C04F-81A1-F4CBB02E4C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4607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7263E7-30BF-7C5D-E3CE-B5E4DE5DE9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9E18B9-4718-1E59-6A25-4A28633000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CE09656-3179-8024-D490-8054439BE1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71BB0D4-6461-94AB-E222-1120F89E12B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D573FB-BB18-9D9F-68E1-12B87BA13A7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C48F63-CD50-7E8B-CA13-7415230903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696339-8D4C-AB46-9811-5A6E03263CC4}" type="datetimeFigureOut">
              <a:rPr lang="en-US" smtClean="0"/>
              <a:t>9/6/24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41BEEAD-CA7A-E95E-9268-D9DCA81053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609F177-79F0-6BD1-5D27-6F1AA3B97D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A8056-3320-C04F-81A1-F4CBB02E4C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47543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0659BA-A3EF-EBAA-465E-6F0590243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B4E60E4-59A7-E1FB-3D60-BA02950118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696339-8D4C-AB46-9811-5A6E03263CC4}" type="datetimeFigureOut">
              <a:rPr lang="en-US" smtClean="0"/>
              <a:t>9/6/24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77C31C-A32C-434F-B7E1-0464D60202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280960-EE0B-EDE4-ED17-0515906E9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A8056-3320-C04F-81A1-F4CBB02E4C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6914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1DFC0F-08D7-91B5-835B-E32B66C9F4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696339-8D4C-AB46-9811-5A6E03263CC4}" type="datetimeFigureOut">
              <a:rPr lang="en-US" smtClean="0"/>
              <a:t>9/6/24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56449C3-BEE6-064B-E134-055D98228A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6F9B9A-3039-48C8-A767-34CD11C25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A8056-3320-C04F-81A1-F4CBB02E4C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4661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329FF-AEE8-936C-813B-C2FE348708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441591-8900-0B30-53CC-BABEAE4065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3798BA-8421-5D4B-8240-4651901D41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6C68B0-9ECB-4B1C-F14B-E2E5C0B79D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696339-8D4C-AB46-9811-5A6E03263CC4}" type="datetimeFigureOut">
              <a:rPr lang="en-US" smtClean="0"/>
              <a:t>9/6/24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B97648-68D5-6D61-48B3-5903C26D2D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6DBDF4-69C9-5FC1-7636-7C9F6008B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A8056-3320-C04F-81A1-F4CBB02E4C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0739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75AA71-608E-BA3E-D074-A086D1A71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9517E0A-4A7E-82E1-D863-D6C451B1BAB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39B89E-9C47-3ACC-FC18-A147D75AAE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47C4E5-1740-2C4E-7080-8F40019313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696339-8D4C-AB46-9811-5A6E03263CC4}" type="datetimeFigureOut">
              <a:rPr lang="en-US" smtClean="0"/>
              <a:t>9/6/24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79EC06-997A-9D74-0AEF-D342091D95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7A7E7F-EE99-DFC9-2D86-3A8CF1891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A8056-3320-C04F-81A1-F4CBB02E4C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0100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149FFCE-49CA-97D0-1E9F-BCCF22456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533D78-E000-34CC-5484-A71C270B1F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D43A68-D50F-69C5-7D17-67BD1EDD0B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696339-8D4C-AB46-9811-5A6E03263CC4}" type="datetimeFigureOut">
              <a:rPr lang="en-US" smtClean="0"/>
              <a:t>9/6/24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8CFE1B-A74D-FD7D-298F-F066DD5796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36F315-4193-22CA-7D90-5D339A7CF2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2A8056-3320-C04F-81A1-F4CBB02E4C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527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4773BCA-9723-974B-8303-BDC44639FC62}"/>
                  </a:ext>
                </a:extLst>
              </p:cNvPr>
              <p:cNvSpPr txBox="1"/>
              <p:nvPr/>
            </p:nvSpPr>
            <p:spPr>
              <a:xfrm>
                <a:off x="0" y="0"/>
                <a:ext cx="11189989" cy="461665"/>
              </a:xfrm>
              <a:prstGeom prst="rect">
                <a:avLst/>
              </a:prstGeom>
              <a:solidFill>
                <a:schemeClr val="accent2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The main constituents of Earth’s atmosphere are nitrogen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𝑵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sz="2400" b="1" dirty="0"/>
                  <a:t>) and oxygen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𝑶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sz="2400" b="1" dirty="0"/>
                  <a:t>)</a:t>
                </a: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4773BCA-9723-974B-8303-BDC44639FC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11189989" cy="461665"/>
              </a:xfrm>
              <a:prstGeom prst="rect">
                <a:avLst/>
              </a:prstGeom>
              <a:blipFill>
                <a:blip r:embed="rId2"/>
                <a:stretch>
                  <a:fillRect l="-907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2DE3DAF7-3CA2-3047-8070-9449DF8C86C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493" t="46178" r="50000" b="12696"/>
          <a:stretch/>
        </p:blipFill>
        <p:spPr>
          <a:xfrm>
            <a:off x="2406599" y="1013108"/>
            <a:ext cx="6621859" cy="4169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9163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4773BCA-9723-974B-8303-BDC44639FC62}"/>
              </a:ext>
            </a:extLst>
          </p:cNvPr>
          <p:cNvSpPr txBox="1"/>
          <p:nvPr/>
        </p:nvSpPr>
        <p:spPr>
          <a:xfrm>
            <a:off x="0" y="0"/>
            <a:ext cx="11189989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Secondary/trace gases: can you match images to names (and formulas)?</a:t>
            </a:r>
          </a:p>
        </p:txBody>
      </p:sp>
      <p:pic>
        <p:nvPicPr>
          <p:cNvPr id="10" name="Picture 2" descr="Molecular structures of the gases that make up the earth's atmosphere Stock Photo, Royalty Free ...">
            <a:extLst>
              <a:ext uri="{FF2B5EF4-FFF2-40B4-BE49-F238E27FC236}">
                <a16:creationId xmlns:a16="http://schemas.microsoft.com/office/drawing/2014/main" id="{D5ACE6A3-82F4-9041-BF51-DD4ECA7348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729" y="642908"/>
            <a:ext cx="7325043" cy="5995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5FF5976-BD65-9B42-896D-CBEAE62919D5}"/>
              </a:ext>
            </a:extLst>
          </p:cNvPr>
          <p:cNvCxnSpPr>
            <a:cxnSpLocks/>
          </p:cNvCxnSpPr>
          <p:nvPr/>
        </p:nvCxnSpPr>
        <p:spPr>
          <a:xfrm flipH="1" flipV="1">
            <a:off x="6858000" y="5029200"/>
            <a:ext cx="1016951" cy="130630"/>
          </a:xfrm>
          <a:prstGeom prst="straightConnector1">
            <a:avLst/>
          </a:prstGeom>
          <a:ln w="635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626C288-C230-CDF3-8695-7130133F9F33}"/>
              </a:ext>
            </a:extLst>
          </p:cNvPr>
          <p:cNvSpPr txBox="1"/>
          <p:nvPr/>
        </p:nvSpPr>
        <p:spPr>
          <a:xfrm>
            <a:off x="8113854" y="2409543"/>
            <a:ext cx="363445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Secondary:</a:t>
            </a:r>
          </a:p>
          <a:p>
            <a:r>
              <a:rPr lang="en-US" sz="2400" dirty="0"/>
              <a:t>Water vapor (H</a:t>
            </a:r>
            <a:r>
              <a:rPr lang="en-US" sz="2400" baseline="-25000" dirty="0"/>
              <a:t>2</a:t>
            </a:r>
            <a:r>
              <a:rPr lang="en-US" sz="2400" dirty="0"/>
              <a:t>O) </a:t>
            </a:r>
          </a:p>
          <a:p>
            <a:r>
              <a:rPr lang="en-US" sz="2400" dirty="0"/>
              <a:t>Argon (</a:t>
            </a:r>
            <a:r>
              <a:rPr lang="en-US" sz="2400" dirty="0" err="1"/>
              <a:t>Ar</a:t>
            </a:r>
            <a:r>
              <a:rPr lang="en-US" sz="2400" dirty="0"/>
              <a:t>)</a:t>
            </a:r>
          </a:p>
          <a:p>
            <a:endParaRPr lang="en-US" sz="2400" dirty="0"/>
          </a:p>
          <a:p>
            <a:r>
              <a:rPr lang="en-US" sz="2400" b="1" dirty="0"/>
              <a:t>Trace amounts:</a:t>
            </a:r>
          </a:p>
          <a:p>
            <a:r>
              <a:rPr lang="en-US" sz="2400" dirty="0"/>
              <a:t>Carbon dioxide (CO</a:t>
            </a:r>
            <a:r>
              <a:rPr lang="en-US" sz="2400" baseline="-25000" dirty="0"/>
              <a:t>2</a:t>
            </a:r>
            <a:r>
              <a:rPr lang="en-US" sz="2400" dirty="0"/>
              <a:t>)</a:t>
            </a:r>
          </a:p>
          <a:p>
            <a:r>
              <a:rPr lang="en-US" sz="2400" dirty="0"/>
              <a:t>Nitrous oxide (N</a:t>
            </a:r>
            <a:r>
              <a:rPr lang="en-US" sz="2400" baseline="-25000" dirty="0"/>
              <a:t>2</a:t>
            </a:r>
            <a:r>
              <a:rPr lang="en-US" sz="2400" dirty="0"/>
              <a:t>O)</a:t>
            </a:r>
          </a:p>
          <a:p>
            <a:r>
              <a:rPr lang="en-US" sz="2400" dirty="0"/>
              <a:t>Methane (CH</a:t>
            </a:r>
            <a:r>
              <a:rPr lang="en-US" sz="2400" baseline="-25000" dirty="0"/>
              <a:t>4</a:t>
            </a:r>
            <a:r>
              <a:rPr lang="en-US" sz="2400" dirty="0"/>
              <a:t>)</a:t>
            </a:r>
          </a:p>
          <a:p>
            <a:r>
              <a:rPr lang="en-US" sz="2400" dirty="0"/>
              <a:t>Ozone (O</a:t>
            </a:r>
            <a:r>
              <a:rPr lang="en-US" sz="2400" baseline="-25000" dirty="0"/>
              <a:t>3</a:t>
            </a:r>
            <a:r>
              <a:rPr lang="en-US" sz="2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0670694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4773BCA-9723-974B-8303-BDC44639FC62}"/>
              </a:ext>
            </a:extLst>
          </p:cNvPr>
          <p:cNvSpPr txBox="1"/>
          <p:nvPr/>
        </p:nvSpPr>
        <p:spPr>
          <a:xfrm>
            <a:off x="0" y="0"/>
            <a:ext cx="11189989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Secondary/trace gases: can you match images to names (and formulas)?</a:t>
            </a:r>
          </a:p>
        </p:txBody>
      </p:sp>
      <p:pic>
        <p:nvPicPr>
          <p:cNvPr id="10" name="Picture 2" descr="Molecular structures of the gases that make up the earth's atmosphere Stock Photo, Royalty Free ...">
            <a:extLst>
              <a:ext uri="{FF2B5EF4-FFF2-40B4-BE49-F238E27FC236}">
                <a16:creationId xmlns:a16="http://schemas.microsoft.com/office/drawing/2014/main" id="{D5ACE6A3-82F4-9041-BF51-DD4ECA7348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729" y="642908"/>
            <a:ext cx="7325043" cy="5995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5FF5976-BD65-9B42-896D-CBEAE62919D5}"/>
              </a:ext>
            </a:extLst>
          </p:cNvPr>
          <p:cNvCxnSpPr>
            <a:cxnSpLocks/>
          </p:cNvCxnSpPr>
          <p:nvPr/>
        </p:nvCxnSpPr>
        <p:spPr>
          <a:xfrm flipH="1" flipV="1">
            <a:off x="2041071" y="3640652"/>
            <a:ext cx="6038060" cy="1894736"/>
          </a:xfrm>
          <a:prstGeom prst="straightConnector1">
            <a:avLst/>
          </a:prstGeom>
          <a:ln w="635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8412ADA9-B575-7D31-9339-9D01401C2B82}"/>
              </a:ext>
            </a:extLst>
          </p:cNvPr>
          <p:cNvSpPr txBox="1"/>
          <p:nvPr/>
        </p:nvSpPr>
        <p:spPr>
          <a:xfrm>
            <a:off x="8113854" y="2409543"/>
            <a:ext cx="363445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Secondary:</a:t>
            </a:r>
          </a:p>
          <a:p>
            <a:r>
              <a:rPr lang="en-US" sz="2400" dirty="0"/>
              <a:t>Water vapor (H</a:t>
            </a:r>
            <a:r>
              <a:rPr lang="en-US" sz="2400" baseline="-25000" dirty="0"/>
              <a:t>2</a:t>
            </a:r>
            <a:r>
              <a:rPr lang="en-US" sz="2400" dirty="0"/>
              <a:t>O) </a:t>
            </a:r>
          </a:p>
          <a:p>
            <a:r>
              <a:rPr lang="en-US" sz="2400" dirty="0"/>
              <a:t>Argon (</a:t>
            </a:r>
            <a:r>
              <a:rPr lang="en-US" sz="2400" dirty="0" err="1"/>
              <a:t>Ar</a:t>
            </a:r>
            <a:r>
              <a:rPr lang="en-US" sz="2400" dirty="0"/>
              <a:t>)</a:t>
            </a:r>
          </a:p>
          <a:p>
            <a:endParaRPr lang="en-US" sz="2400" dirty="0"/>
          </a:p>
          <a:p>
            <a:r>
              <a:rPr lang="en-US" sz="2400" b="1" dirty="0"/>
              <a:t>Trace amounts:</a:t>
            </a:r>
          </a:p>
          <a:p>
            <a:r>
              <a:rPr lang="en-US" sz="2400" dirty="0"/>
              <a:t>Carbon dioxide (CO</a:t>
            </a:r>
            <a:r>
              <a:rPr lang="en-US" sz="2400" baseline="-25000" dirty="0"/>
              <a:t>2</a:t>
            </a:r>
            <a:r>
              <a:rPr lang="en-US" sz="2400" dirty="0"/>
              <a:t>)</a:t>
            </a:r>
          </a:p>
          <a:p>
            <a:r>
              <a:rPr lang="en-US" sz="2400" dirty="0"/>
              <a:t>Nitrous oxide (N</a:t>
            </a:r>
            <a:r>
              <a:rPr lang="en-US" sz="2400" baseline="-25000" dirty="0"/>
              <a:t>2</a:t>
            </a:r>
            <a:r>
              <a:rPr lang="en-US" sz="2400" dirty="0"/>
              <a:t>O)</a:t>
            </a:r>
          </a:p>
          <a:p>
            <a:r>
              <a:rPr lang="en-US" sz="2400" dirty="0"/>
              <a:t>Methane (CH</a:t>
            </a:r>
            <a:r>
              <a:rPr lang="en-US" sz="2400" baseline="-25000" dirty="0"/>
              <a:t>4</a:t>
            </a:r>
            <a:r>
              <a:rPr lang="en-US" sz="2400" dirty="0"/>
              <a:t>)</a:t>
            </a:r>
          </a:p>
          <a:p>
            <a:r>
              <a:rPr lang="en-US" sz="2400" dirty="0"/>
              <a:t>Ozone (O</a:t>
            </a:r>
            <a:r>
              <a:rPr lang="en-US" sz="2400" baseline="-25000" dirty="0"/>
              <a:t>3</a:t>
            </a:r>
            <a:r>
              <a:rPr lang="en-US" sz="2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254983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4773BCA-9723-974B-8303-BDC44639FC62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Trace gas concentrations are reported in “parts per million,” “parts per billion,” etc.</a:t>
            </a:r>
          </a:p>
        </p:txBody>
      </p:sp>
      <p:pic>
        <p:nvPicPr>
          <p:cNvPr id="10" name="Picture 2" descr="Molecular structures of the gases that make up the earth's atmosphere Stock Photo, Royalty Free ...">
            <a:extLst>
              <a:ext uri="{FF2B5EF4-FFF2-40B4-BE49-F238E27FC236}">
                <a16:creationId xmlns:a16="http://schemas.microsoft.com/office/drawing/2014/main" id="{D5ACE6A3-82F4-9041-BF51-DD4ECA7348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53" r="8532" b="12302"/>
          <a:stretch/>
        </p:blipFill>
        <p:spPr bwMode="auto">
          <a:xfrm>
            <a:off x="7317192" y="642908"/>
            <a:ext cx="3528793" cy="2968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D6FD9E5-393A-3D49-91AD-05F34F0F0896}"/>
              </a:ext>
            </a:extLst>
          </p:cNvPr>
          <p:cNvSpPr txBox="1"/>
          <p:nvPr/>
        </p:nvSpPr>
        <p:spPr>
          <a:xfrm>
            <a:off x="228599" y="3811012"/>
            <a:ext cx="1167017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According to this 2023 table from NOAA:</a:t>
            </a:r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CO</a:t>
            </a:r>
            <a:r>
              <a:rPr lang="en-US" sz="2400" b="1" baseline="-25000" dirty="0"/>
              <a:t>2</a:t>
            </a:r>
            <a:r>
              <a:rPr lang="en-US" sz="2400" b="1" dirty="0"/>
              <a:t>: 419 ppm</a:t>
            </a:r>
            <a:r>
              <a:rPr lang="en-US" sz="2400" dirty="0"/>
              <a:t> =&gt; There were 419 CO</a:t>
            </a:r>
            <a:r>
              <a:rPr lang="en-US" sz="2400" baseline="-25000" dirty="0"/>
              <a:t>2</a:t>
            </a:r>
            <a:r>
              <a:rPr lang="en-US" sz="2400" dirty="0"/>
              <a:t> molecules for every </a:t>
            </a:r>
            <a:r>
              <a:rPr lang="en-US" sz="2400" b="1" dirty="0"/>
              <a:t>million</a:t>
            </a:r>
            <a:r>
              <a:rPr lang="en-US" sz="2400" dirty="0"/>
              <a:t> air molecules (now 425)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CH</a:t>
            </a:r>
            <a:r>
              <a:rPr lang="en-US" sz="2400" b="1" baseline="-25000" dirty="0"/>
              <a:t>4</a:t>
            </a:r>
            <a:r>
              <a:rPr lang="en-US" sz="2400" b="1" dirty="0"/>
              <a:t>: 1922 ppb </a:t>
            </a:r>
            <a:r>
              <a:rPr lang="en-US" sz="2400" dirty="0"/>
              <a:t>=&gt; There were 1922 CH</a:t>
            </a:r>
            <a:r>
              <a:rPr lang="en-US" sz="2400" baseline="-25000" dirty="0"/>
              <a:t>4</a:t>
            </a:r>
            <a:r>
              <a:rPr lang="en-US" sz="2400" dirty="0"/>
              <a:t> molecules for every </a:t>
            </a:r>
            <a:r>
              <a:rPr lang="en-US" sz="2400" b="1" dirty="0"/>
              <a:t>billion</a:t>
            </a:r>
            <a:r>
              <a:rPr lang="en-US" sz="2400" dirty="0"/>
              <a:t> air molecules – which means not quite two CH</a:t>
            </a:r>
            <a:r>
              <a:rPr lang="en-US" sz="2400" baseline="-25000" dirty="0"/>
              <a:t>4</a:t>
            </a:r>
            <a:r>
              <a:rPr lang="en-US" sz="2400" dirty="0"/>
              <a:t> molecules for every million (</a:t>
            </a:r>
            <a:r>
              <a:rPr lang="en-US" sz="2400" b="1" dirty="0"/>
              <a:t>1922 ppb = 1.9 ppm</a:t>
            </a:r>
            <a:r>
              <a:rPr lang="en-US" sz="2400" dirty="0"/>
              <a:t>)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N</a:t>
            </a:r>
            <a:r>
              <a:rPr lang="en-US" sz="2400" b="1" baseline="-25000" dirty="0"/>
              <a:t>2</a:t>
            </a:r>
            <a:r>
              <a:rPr lang="en-US" sz="2400" b="1" dirty="0"/>
              <a:t>O: 336 ppb </a:t>
            </a:r>
            <a:r>
              <a:rPr lang="en-US" sz="2400" dirty="0"/>
              <a:t>=&gt;</a:t>
            </a:r>
            <a:r>
              <a:rPr lang="en-US" sz="2400" b="1" dirty="0"/>
              <a:t> </a:t>
            </a:r>
            <a:r>
              <a:rPr lang="en-US" sz="2400" dirty="0"/>
              <a:t>There were 336 N</a:t>
            </a:r>
            <a:r>
              <a:rPr lang="en-US" sz="2400" baseline="-25000" dirty="0"/>
              <a:t>2</a:t>
            </a:r>
            <a:r>
              <a:rPr lang="en-US" sz="2400" dirty="0"/>
              <a:t>O molecules for every </a:t>
            </a:r>
            <a:r>
              <a:rPr lang="en-US" sz="2400" b="1" dirty="0"/>
              <a:t>billion</a:t>
            </a:r>
            <a:r>
              <a:rPr lang="en-US" sz="2400" dirty="0"/>
              <a:t> air molecules (</a:t>
            </a:r>
            <a:r>
              <a:rPr lang="en-US" sz="2400" b="1" dirty="0"/>
              <a:t>336 ppb = 0.3 ppm</a:t>
            </a:r>
            <a:r>
              <a:rPr lang="en-US" sz="2400" dirty="0"/>
              <a:t>)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505E8FA-55EA-D1D7-CDE5-70C36B992C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406"/>
          <a:stretch/>
        </p:blipFill>
        <p:spPr>
          <a:xfrm>
            <a:off x="480060" y="642908"/>
            <a:ext cx="6507480" cy="3051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1993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4773BCA-9723-974B-8303-BDC44639FC62}"/>
              </a:ext>
            </a:extLst>
          </p:cNvPr>
          <p:cNvSpPr txBox="1"/>
          <p:nvPr/>
        </p:nvSpPr>
        <p:spPr>
          <a:xfrm>
            <a:off x="0" y="0"/>
            <a:ext cx="11189989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Also in the air close to the ground: “air pollution”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0B38D3E-B0A8-F87F-BC16-476A38DA262A}"/>
              </a:ext>
            </a:extLst>
          </p:cNvPr>
          <p:cNvGrpSpPr/>
          <p:nvPr/>
        </p:nvGrpSpPr>
        <p:grpSpPr>
          <a:xfrm>
            <a:off x="1552670" y="3806190"/>
            <a:ext cx="7907307" cy="2060359"/>
            <a:chOff x="364204" y="3010293"/>
            <a:chExt cx="7907307" cy="2060359"/>
          </a:xfrm>
        </p:grpSpPr>
        <p:pic>
          <p:nvPicPr>
            <p:cNvPr id="4102" name="Picture 6">
              <a:extLst>
                <a:ext uri="{FF2B5EF4-FFF2-40B4-BE49-F238E27FC236}">
                  <a16:creationId xmlns:a16="http://schemas.microsoft.com/office/drawing/2014/main" id="{8F32FAB3-F6EF-9C47-9D9B-DCB3CB1336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4204" y="3010293"/>
              <a:ext cx="3100350" cy="20603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63BB976-C24C-6349-A9F6-A03FCB688913}"/>
                </a:ext>
              </a:extLst>
            </p:cNvPr>
            <p:cNvSpPr txBox="1"/>
            <p:nvPr/>
          </p:nvSpPr>
          <p:spPr>
            <a:xfrm>
              <a:off x="3596986" y="3514066"/>
              <a:ext cx="467452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Aerosols (you can see these)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400" dirty="0"/>
                <a:t>Particulate matter (PM2.5, PM10)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400" dirty="0"/>
                <a:t>Sulfates (SO4)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36B46D4-D378-0AA4-B4A1-F22D9E52555D}"/>
              </a:ext>
            </a:extLst>
          </p:cNvPr>
          <p:cNvGrpSpPr/>
          <p:nvPr/>
        </p:nvGrpSpPr>
        <p:grpSpPr>
          <a:xfrm>
            <a:off x="503012" y="1003694"/>
            <a:ext cx="6332128" cy="2256518"/>
            <a:chOff x="503012" y="1003694"/>
            <a:chExt cx="6332128" cy="2256518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6252FA4A-8320-48DE-83AB-702742E14D8F}"/>
                </a:ext>
              </a:extLst>
            </p:cNvPr>
            <p:cNvGrpSpPr/>
            <p:nvPr/>
          </p:nvGrpSpPr>
          <p:grpSpPr>
            <a:xfrm>
              <a:off x="593492" y="1618692"/>
              <a:ext cx="4191960" cy="1641520"/>
              <a:chOff x="536052" y="740045"/>
              <a:chExt cx="4191960" cy="1641520"/>
            </a:xfrm>
          </p:grpSpPr>
          <p:pic>
            <p:nvPicPr>
              <p:cNvPr id="4098" name="Picture 2" descr="Carbon Monoxide &amp; Scuba Diving • Scuba Diver Life">
                <a:extLst>
                  <a:ext uri="{FF2B5EF4-FFF2-40B4-BE49-F238E27FC236}">
                    <a16:creationId xmlns:a16="http://schemas.microsoft.com/office/drawing/2014/main" id="{7768ECF2-7351-A648-A22B-4D8B210E704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6052" y="740045"/>
                <a:ext cx="954779" cy="75539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24ED015-5CBC-DE49-B650-3FD3ECD6FBE3}"/>
                  </a:ext>
                </a:extLst>
              </p:cNvPr>
              <p:cNvSpPr txBox="1"/>
              <p:nvPr/>
            </p:nvSpPr>
            <p:spPr>
              <a:xfrm>
                <a:off x="1678400" y="943794"/>
                <a:ext cx="304961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CO (Carbon Monoxide)</a:t>
                </a:r>
              </a:p>
            </p:txBody>
          </p:sp>
          <p:pic>
            <p:nvPicPr>
              <p:cNvPr id="4100" name="Picture 4" descr="Calculating Molecular SO2 - WineMakerMag.com">
                <a:extLst>
                  <a:ext uri="{FF2B5EF4-FFF2-40B4-BE49-F238E27FC236}">
                    <a16:creationId xmlns:a16="http://schemas.microsoft.com/office/drawing/2014/main" id="{973C66E6-8D1C-CB44-A278-101A0404859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0983" y="1485823"/>
                <a:ext cx="949848" cy="89574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58DFEF8-F84A-364B-BE98-B0743C50FC2A}"/>
                  </a:ext>
                </a:extLst>
              </p:cNvPr>
              <p:cNvSpPr txBox="1"/>
              <p:nvPr/>
            </p:nvSpPr>
            <p:spPr>
              <a:xfrm>
                <a:off x="1678400" y="1608875"/>
                <a:ext cx="304961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SO</a:t>
                </a:r>
                <a:r>
                  <a:rPr lang="en-US" sz="2400" baseline="-25000" dirty="0"/>
                  <a:t>2</a:t>
                </a:r>
                <a:r>
                  <a:rPr lang="en-US" sz="2400" dirty="0"/>
                  <a:t> (Sulfur dioxide)</a:t>
                </a:r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B882A9D-CE96-5921-3D78-1277EFCB85C5}"/>
                </a:ext>
              </a:extLst>
            </p:cNvPr>
            <p:cNvSpPr txBox="1"/>
            <p:nvPr/>
          </p:nvSpPr>
          <p:spPr>
            <a:xfrm>
              <a:off x="503012" y="1003694"/>
              <a:ext cx="63321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Noxious (poisonous) gases you can’t see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814067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4773BCA-9723-974B-8303-BDC44639FC62}"/>
              </a:ext>
            </a:extLst>
          </p:cNvPr>
          <p:cNvSpPr txBox="1"/>
          <p:nvPr/>
        </p:nvSpPr>
        <p:spPr>
          <a:xfrm>
            <a:off x="0" y="0"/>
            <a:ext cx="11189989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Main constituents</a:t>
            </a:r>
          </a:p>
        </p:txBody>
      </p:sp>
      <p:pic>
        <p:nvPicPr>
          <p:cNvPr id="10" name="Picture 2" descr="Molecular structures of the gases that make up the earth's atmosphere Stock Photo, Royalty Free ...">
            <a:extLst>
              <a:ext uri="{FF2B5EF4-FFF2-40B4-BE49-F238E27FC236}">
                <a16:creationId xmlns:a16="http://schemas.microsoft.com/office/drawing/2014/main" id="{D5ACE6A3-82F4-9041-BF51-DD4ECA7348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729" y="642908"/>
            <a:ext cx="7325043" cy="5995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D6FD9E5-393A-3D49-91AD-05F34F0F0896}"/>
              </a:ext>
            </a:extLst>
          </p:cNvPr>
          <p:cNvSpPr txBox="1"/>
          <p:nvPr/>
        </p:nvSpPr>
        <p:spPr>
          <a:xfrm>
            <a:off x="8079130" y="1043731"/>
            <a:ext cx="36344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Main constituents:</a:t>
            </a:r>
          </a:p>
          <a:p>
            <a:r>
              <a:rPr lang="en-US" sz="2400" dirty="0"/>
              <a:t>Nitrogen (N</a:t>
            </a:r>
            <a:r>
              <a:rPr lang="en-US" sz="2400" baseline="-25000" dirty="0"/>
              <a:t>2</a:t>
            </a:r>
            <a:r>
              <a:rPr lang="en-US" sz="2400" dirty="0"/>
              <a:t>)</a:t>
            </a:r>
          </a:p>
          <a:p>
            <a:r>
              <a:rPr lang="en-US" sz="2400" dirty="0"/>
              <a:t>Oxygen (O</a:t>
            </a:r>
            <a:r>
              <a:rPr lang="en-US" sz="2400" baseline="-25000" dirty="0"/>
              <a:t>2</a:t>
            </a:r>
            <a:r>
              <a:rPr lang="en-US" sz="2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525150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4773BCA-9723-974B-8303-BDC44639FC62}"/>
              </a:ext>
            </a:extLst>
          </p:cNvPr>
          <p:cNvSpPr txBox="1"/>
          <p:nvPr/>
        </p:nvSpPr>
        <p:spPr>
          <a:xfrm>
            <a:off x="0" y="0"/>
            <a:ext cx="11189989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Main constituents</a:t>
            </a:r>
          </a:p>
        </p:txBody>
      </p:sp>
      <p:pic>
        <p:nvPicPr>
          <p:cNvPr id="10" name="Picture 2" descr="Molecular structures of the gases that make up the earth's atmosphere Stock Photo, Royalty Free ...">
            <a:extLst>
              <a:ext uri="{FF2B5EF4-FFF2-40B4-BE49-F238E27FC236}">
                <a16:creationId xmlns:a16="http://schemas.microsoft.com/office/drawing/2014/main" id="{D5ACE6A3-82F4-9041-BF51-DD4ECA7348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729" y="642908"/>
            <a:ext cx="7325043" cy="5995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F4B09B5A-F6BD-A14B-A6B0-95E486916C4A}"/>
              </a:ext>
            </a:extLst>
          </p:cNvPr>
          <p:cNvCxnSpPr>
            <a:cxnSpLocks/>
          </p:cNvCxnSpPr>
          <p:nvPr/>
        </p:nvCxnSpPr>
        <p:spPr>
          <a:xfrm flipH="1">
            <a:off x="2430684" y="1666754"/>
            <a:ext cx="5567422" cy="2997843"/>
          </a:xfrm>
          <a:prstGeom prst="straightConnector1">
            <a:avLst/>
          </a:prstGeom>
          <a:ln w="635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65334A2-23F4-9293-0B19-E9CACB2F935F}"/>
              </a:ext>
            </a:extLst>
          </p:cNvPr>
          <p:cNvSpPr txBox="1"/>
          <p:nvPr/>
        </p:nvSpPr>
        <p:spPr>
          <a:xfrm>
            <a:off x="8079130" y="1043731"/>
            <a:ext cx="36344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Main constituents:</a:t>
            </a:r>
          </a:p>
          <a:p>
            <a:r>
              <a:rPr lang="en-US" sz="2400" dirty="0"/>
              <a:t>Nitrogen (N</a:t>
            </a:r>
            <a:r>
              <a:rPr lang="en-US" sz="2400" baseline="-25000" dirty="0"/>
              <a:t>2</a:t>
            </a:r>
            <a:r>
              <a:rPr lang="en-US" sz="2400" dirty="0"/>
              <a:t>)</a:t>
            </a:r>
          </a:p>
          <a:p>
            <a:r>
              <a:rPr lang="en-US" sz="2400" dirty="0"/>
              <a:t>Oxygen (O</a:t>
            </a:r>
            <a:r>
              <a:rPr lang="en-US" sz="2400" baseline="-25000" dirty="0"/>
              <a:t>2</a:t>
            </a:r>
            <a:r>
              <a:rPr lang="en-US" sz="2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803227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4773BCA-9723-974B-8303-BDC44639FC62}"/>
              </a:ext>
            </a:extLst>
          </p:cNvPr>
          <p:cNvSpPr txBox="1"/>
          <p:nvPr/>
        </p:nvSpPr>
        <p:spPr>
          <a:xfrm>
            <a:off x="0" y="0"/>
            <a:ext cx="11189989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Main constituents</a:t>
            </a:r>
          </a:p>
        </p:txBody>
      </p:sp>
      <p:pic>
        <p:nvPicPr>
          <p:cNvPr id="10" name="Picture 2" descr="Molecular structures of the gases that make up the earth's atmosphere Stock Photo, Royalty Free ...">
            <a:extLst>
              <a:ext uri="{FF2B5EF4-FFF2-40B4-BE49-F238E27FC236}">
                <a16:creationId xmlns:a16="http://schemas.microsoft.com/office/drawing/2014/main" id="{D5ACE6A3-82F4-9041-BF51-DD4ECA7348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729" y="642908"/>
            <a:ext cx="7325043" cy="5995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F4B09B5A-F6BD-A14B-A6B0-95E486916C4A}"/>
              </a:ext>
            </a:extLst>
          </p:cNvPr>
          <p:cNvCxnSpPr>
            <a:cxnSpLocks/>
          </p:cNvCxnSpPr>
          <p:nvPr/>
        </p:nvCxnSpPr>
        <p:spPr>
          <a:xfrm flipH="1" flipV="1">
            <a:off x="6863788" y="1805652"/>
            <a:ext cx="1215342" cy="196768"/>
          </a:xfrm>
          <a:prstGeom prst="straightConnector1">
            <a:avLst/>
          </a:prstGeom>
          <a:ln w="635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EFFDBD02-A9AF-B89D-8E44-A00BC975F656}"/>
              </a:ext>
            </a:extLst>
          </p:cNvPr>
          <p:cNvSpPr txBox="1"/>
          <p:nvPr/>
        </p:nvSpPr>
        <p:spPr>
          <a:xfrm>
            <a:off x="8079130" y="1043731"/>
            <a:ext cx="36344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Main constituents:</a:t>
            </a:r>
          </a:p>
          <a:p>
            <a:r>
              <a:rPr lang="en-US" sz="2400" dirty="0"/>
              <a:t>Nitrogen (N</a:t>
            </a:r>
            <a:r>
              <a:rPr lang="en-US" sz="2400" baseline="-25000" dirty="0"/>
              <a:t>2</a:t>
            </a:r>
            <a:r>
              <a:rPr lang="en-US" sz="2400" dirty="0"/>
              <a:t>)</a:t>
            </a:r>
          </a:p>
          <a:p>
            <a:r>
              <a:rPr lang="en-US" sz="2400" dirty="0"/>
              <a:t>Oxygen (O</a:t>
            </a:r>
            <a:r>
              <a:rPr lang="en-US" sz="2400" baseline="-25000" dirty="0"/>
              <a:t>2</a:t>
            </a:r>
            <a:r>
              <a:rPr lang="en-US" sz="2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1656365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4773BCA-9723-974B-8303-BDC44639FC62}"/>
              </a:ext>
            </a:extLst>
          </p:cNvPr>
          <p:cNvSpPr txBox="1"/>
          <p:nvPr/>
        </p:nvSpPr>
        <p:spPr>
          <a:xfrm>
            <a:off x="0" y="0"/>
            <a:ext cx="11189989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Secondary gases / Trace gases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E3DAF7-3CA2-3047-8070-9449DF8C86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93" t="46178" r="50000" b="12696"/>
          <a:stretch/>
        </p:blipFill>
        <p:spPr>
          <a:xfrm>
            <a:off x="2406599" y="1013108"/>
            <a:ext cx="6621859" cy="4169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2812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4773BCA-9723-974B-8303-BDC44639FC62}"/>
              </a:ext>
            </a:extLst>
          </p:cNvPr>
          <p:cNvSpPr txBox="1"/>
          <p:nvPr/>
        </p:nvSpPr>
        <p:spPr>
          <a:xfrm>
            <a:off x="0" y="0"/>
            <a:ext cx="11189989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Secondary/trace gases: can you match images to names (and formulas)?</a:t>
            </a:r>
          </a:p>
        </p:txBody>
      </p:sp>
      <p:pic>
        <p:nvPicPr>
          <p:cNvPr id="10" name="Picture 2" descr="Molecular structures of the gases that make up the earth's atmosphere Stock Photo, Royalty Free ...">
            <a:extLst>
              <a:ext uri="{FF2B5EF4-FFF2-40B4-BE49-F238E27FC236}">
                <a16:creationId xmlns:a16="http://schemas.microsoft.com/office/drawing/2014/main" id="{D5ACE6A3-82F4-9041-BF51-DD4ECA7348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729" y="642908"/>
            <a:ext cx="7325043" cy="5995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D6FD9E5-393A-3D49-91AD-05F34F0F0896}"/>
              </a:ext>
            </a:extLst>
          </p:cNvPr>
          <p:cNvSpPr txBox="1"/>
          <p:nvPr/>
        </p:nvSpPr>
        <p:spPr>
          <a:xfrm>
            <a:off x="8113854" y="2409543"/>
            <a:ext cx="363445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Secondary:</a:t>
            </a:r>
          </a:p>
          <a:p>
            <a:r>
              <a:rPr lang="en-US" sz="2400" dirty="0"/>
              <a:t>Water vapor (H</a:t>
            </a:r>
            <a:r>
              <a:rPr lang="en-US" sz="2400" baseline="-25000" dirty="0"/>
              <a:t>2</a:t>
            </a:r>
            <a:r>
              <a:rPr lang="en-US" sz="2400" dirty="0"/>
              <a:t>O) </a:t>
            </a:r>
          </a:p>
          <a:p>
            <a:r>
              <a:rPr lang="en-US" sz="2400" dirty="0"/>
              <a:t>Argon (</a:t>
            </a:r>
            <a:r>
              <a:rPr lang="en-US" sz="2400" dirty="0" err="1"/>
              <a:t>Ar</a:t>
            </a:r>
            <a:r>
              <a:rPr lang="en-US" sz="2400" dirty="0"/>
              <a:t>)</a:t>
            </a:r>
          </a:p>
          <a:p>
            <a:endParaRPr lang="en-US" sz="2400" dirty="0"/>
          </a:p>
          <a:p>
            <a:r>
              <a:rPr lang="en-US" sz="2400" b="1" dirty="0"/>
              <a:t>Trace amounts:</a:t>
            </a:r>
          </a:p>
          <a:p>
            <a:r>
              <a:rPr lang="en-US" sz="2400" dirty="0"/>
              <a:t>Carbon dioxide (CO</a:t>
            </a:r>
            <a:r>
              <a:rPr lang="en-US" sz="2400" baseline="-25000" dirty="0"/>
              <a:t>2</a:t>
            </a:r>
            <a:r>
              <a:rPr lang="en-US" sz="2400" dirty="0"/>
              <a:t>)</a:t>
            </a:r>
          </a:p>
          <a:p>
            <a:r>
              <a:rPr lang="en-US" sz="2400" dirty="0"/>
              <a:t>Nitrous oxide (N</a:t>
            </a:r>
            <a:r>
              <a:rPr lang="en-US" sz="2400" baseline="-25000" dirty="0"/>
              <a:t>2</a:t>
            </a:r>
            <a:r>
              <a:rPr lang="en-US" sz="2400" dirty="0"/>
              <a:t>O)</a:t>
            </a:r>
          </a:p>
          <a:p>
            <a:r>
              <a:rPr lang="en-US" sz="2400" dirty="0"/>
              <a:t>Methane (CH</a:t>
            </a:r>
            <a:r>
              <a:rPr lang="en-US" sz="2400" baseline="-25000" dirty="0"/>
              <a:t>4</a:t>
            </a:r>
            <a:r>
              <a:rPr lang="en-US" sz="2400" dirty="0"/>
              <a:t>)</a:t>
            </a:r>
          </a:p>
          <a:p>
            <a:r>
              <a:rPr lang="en-US" sz="2400" dirty="0"/>
              <a:t>Ozone (O</a:t>
            </a:r>
            <a:r>
              <a:rPr lang="en-US" sz="2400" baseline="-25000" dirty="0"/>
              <a:t>3</a:t>
            </a:r>
            <a:r>
              <a:rPr lang="en-US" sz="2400" dirty="0"/>
              <a:t>)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F4B09B5A-F6BD-A14B-A6B0-95E486916C4A}"/>
              </a:ext>
            </a:extLst>
          </p:cNvPr>
          <p:cNvCxnSpPr>
            <a:cxnSpLocks/>
          </p:cNvCxnSpPr>
          <p:nvPr/>
        </p:nvCxnSpPr>
        <p:spPr>
          <a:xfrm flipH="1" flipV="1">
            <a:off x="2384385" y="2002420"/>
            <a:ext cx="5602148" cy="983848"/>
          </a:xfrm>
          <a:prstGeom prst="straightConnector1">
            <a:avLst/>
          </a:prstGeom>
          <a:ln w="635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788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4773BCA-9723-974B-8303-BDC44639FC62}"/>
              </a:ext>
            </a:extLst>
          </p:cNvPr>
          <p:cNvSpPr txBox="1"/>
          <p:nvPr/>
        </p:nvSpPr>
        <p:spPr>
          <a:xfrm>
            <a:off x="0" y="0"/>
            <a:ext cx="11189989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Secondary/trace gases: can you match images to names (and formulas)?</a:t>
            </a:r>
          </a:p>
        </p:txBody>
      </p:sp>
      <p:pic>
        <p:nvPicPr>
          <p:cNvPr id="10" name="Picture 2" descr="Molecular structures of the gases that make up the earth's atmosphere Stock Photo, Royalty Free ...">
            <a:extLst>
              <a:ext uri="{FF2B5EF4-FFF2-40B4-BE49-F238E27FC236}">
                <a16:creationId xmlns:a16="http://schemas.microsoft.com/office/drawing/2014/main" id="{D5ACE6A3-82F4-9041-BF51-DD4ECA7348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729" y="642908"/>
            <a:ext cx="7325043" cy="5995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5FF5976-BD65-9B42-896D-CBEAE62919D5}"/>
              </a:ext>
            </a:extLst>
          </p:cNvPr>
          <p:cNvCxnSpPr>
            <a:cxnSpLocks/>
          </p:cNvCxnSpPr>
          <p:nvPr/>
        </p:nvCxnSpPr>
        <p:spPr>
          <a:xfrm flipH="1">
            <a:off x="6466114" y="3312839"/>
            <a:ext cx="1613016" cy="116160"/>
          </a:xfrm>
          <a:prstGeom prst="straightConnector1">
            <a:avLst/>
          </a:prstGeom>
          <a:ln w="635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C296719-5182-8E41-AB7C-B789B36EF095}"/>
              </a:ext>
            </a:extLst>
          </p:cNvPr>
          <p:cNvCxnSpPr>
            <a:cxnSpLocks/>
          </p:cNvCxnSpPr>
          <p:nvPr/>
        </p:nvCxnSpPr>
        <p:spPr>
          <a:xfrm flipH="1" flipV="1">
            <a:off x="5370654" y="2349661"/>
            <a:ext cx="2708476" cy="963178"/>
          </a:xfrm>
          <a:prstGeom prst="straightConnector1">
            <a:avLst/>
          </a:prstGeom>
          <a:ln w="635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87582900-2814-EE46-3270-031F532AB759}"/>
              </a:ext>
            </a:extLst>
          </p:cNvPr>
          <p:cNvSpPr txBox="1"/>
          <p:nvPr/>
        </p:nvSpPr>
        <p:spPr>
          <a:xfrm>
            <a:off x="8113854" y="2409543"/>
            <a:ext cx="363445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Secondary:</a:t>
            </a:r>
          </a:p>
          <a:p>
            <a:r>
              <a:rPr lang="en-US" sz="2400" dirty="0"/>
              <a:t>Water vapor (H</a:t>
            </a:r>
            <a:r>
              <a:rPr lang="en-US" sz="2400" baseline="-25000" dirty="0"/>
              <a:t>2</a:t>
            </a:r>
            <a:r>
              <a:rPr lang="en-US" sz="2400" dirty="0"/>
              <a:t>O) </a:t>
            </a:r>
          </a:p>
          <a:p>
            <a:r>
              <a:rPr lang="en-US" sz="2400" dirty="0"/>
              <a:t>Argon (</a:t>
            </a:r>
            <a:r>
              <a:rPr lang="en-US" sz="2400" dirty="0" err="1"/>
              <a:t>Ar</a:t>
            </a:r>
            <a:r>
              <a:rPr lang="en-US" sz="2400" dirty="0"/>
              <a:t>)</a:t>
            </a:r>
          </a:p>
          <a:p>
            <a:endParaRPr lang="en-US" sz="2400" dirty="0"/>
          </a:p>
          <a:p>
            <a:r>
              <a:rPr lang="en-US" sz="2400" b="1" dirty="0"/>
              <a:t>Trace amounts:</a:t>
            </a:r>
          </a:p>
          <a:p>
            <a:r>
              <a:rPr lang="en-US" sz="2400" dirty="0"/>
              <a:t>Carbon dioxide (CO</a:t>
            </a:r>
            <a:r>
              <a:rPr lang="en-US" sz="2400" baseline="-25000" dirty="0"/>
              <a:t>2</a:t>
            </a:r>
            <a:r>
              <a:rPr lang="en-US" sz="2400" dirty="0"/>
              <a:t>)</a:t>
            </a:r>
          </a:p>
          <a:p>
            <a:r>
              <a:rPr lang="en-US" sz="2400" dirty="0"/>
              <a:t>Nitrous oxide (N</a:t>
            </a:r>
            <a:r>
              <a:rPr lang="en-US" sz="2400" baseline="-25000" dirty="0"/>
              <a:t>2</a:t>
            </a:r>
            <a:r>
              <a:rPr lang="en-US" sz="2400" dirty="0"/>
              <a:t>O)</a:t>
            </a:r>
          </a:p>
          <a:p>
            <a:r>
              <a:rPr lang="en-US" sz="2400" dirty="0"/>
              <a:t>Methane (CH</a:t>
            </a:r>
            <a:r>
              <a:rPr lang="en-US" sz="2400" baseline="-25000" dirty="0"/>
              <a:t>4</a:t>
            </a:r>
            <a:r>
              <a:rPr lang="en-US" sz="2400" dirty="0"/>
              <a:t>)</a:t>
            </a:r>
          </a:p>
          <a:p>
            <a:r>
              <a:rPr lang="en-US" sz="2400" dirty="0"/>
              <a:t>Ozone (O</a:t>
            </a:r>
            <a:r>
              <a:rPr lang="en-US" sz="2400" baseline="-25000" dirty="0"/>
              <a:t>3</a:t>
            </a:r>
            <a:r>
              <a:rPr lang="en-US" sz="2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819317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4773BCA-9723-974B-8303-BDC44639FC62}"/>
              </a:ext>
            </a:extLst>
          </p:cNvPr>
          <p:cNvSpPr txBox="1"/>
          <p:nvPr/>
        </p:nvSpPr>
        <p:spPr>
          <a:xfrm>
            <a:off x="0" y="0"/>
            <a:ext cx="11189989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Secondary/trace gases: can you match images to names (and formulas)?</a:t>
            </a:r>
          </a:p>
        </p:txBody>
      </p:sp>
      <p:pic>
        <p:nvPicPr>
          <p:cNvPr id="10" name="Picture 2" descr="Molecular structures of the gases that make up the earth's atmosphere Stock Photo, Royalty Free ...">
            <a:extLst>
              <a:ext uri="{FF2B5EF4-FFF2-40B4-BE49-F238E27FC236}">
                <a16:creationId xmlns:a16="http://schemas.microsoft.com/office/drawing/2014/main" id="{D5ACE6A3-82F4-9041-BF51-DD4ECA7348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729" y="642908"/>
            <a:ext cx="7325043" cy="5995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5FF5976-BD65-9B42-896D-CBEAE62919D5}"/>
              </a:ext>
            </a:extLst>
          </p:cNvPr>
          <p:cNvCxnSpPr>
            <a:cxnSpLocks/>
          </p:cNvCxnSpPr>
          <p:nvPr/>
        </p:nvCxnSpPr>
        <p:spPr>
          <a:xfrm flipH="1" flipV="1">
            <a:off x="5094514" y="3543300"/>
            <a:ext cx="2984616" cy="832757"/>
          </a:xfrm>
          <a:prstGeom prst="straightConnector1">
            <a:avLst/>
          </a:prstGeom>
          <a:ln w="635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40020A99-1014-7B58-ED21-58BBD9860E41}"/>
              </a:ext>
            </a:extLst>
          </p:cNvPr>
          <p:cNvSpPr txBox="1"/>
          <p:nvPr/>
        </p:nvSpPr>
        <p:spPr>
          <a:xfrm>
            <a:off x="8113854" y="2409543"/>
            <a:ext cx="363445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Secondary:</a:t>
            </a:r>
          </a:p>
          <a:p>
            <a:r>
              <a:rPr lang="en-US" sz="2400" dirty="0"/>
              <a:t>Water vapor (H</a:t>
            </a:r>
            <a:r>
              <a:rPr lang="en-US" sz="2400" baseline="-25000" dirty="0"/>
              <a:t>2</a:t>
            </a:r>
            <a:r>
              <a:rPr lang="en-US" sz="2400" dirty="0"/>
              <a:t>O) </a:t>
            </a:r>
          </a:p>
          <a:p>
            <a:r>
              <a:rPr lang="en-US" sz="2400" dirty="0"/>
              <a:t>Argon (</a:t>
            </a:r>
            <a:r>
              <a:rPr lang="en-US" sz="2400" dirty="0" err="1"/>
              <a:t>Ar</a:t>
            </a:r>
            <a:r>
              <a:rPr lang="en-US" sz="2400" dirty="0"/>
              <a:t>)</a:t>
            </a:r>
          </a:p>
          <a:p>
            <a:endParaRPr lang="en-US" sz="2400" dirty="0"/>
          </a:p>
          <a:p>
            <a:r>
              <a:rPr lang="en-US" sz="2400" b="1" dirty="0"/>
              <a:t>Trace amounts:</a:t>
            </a:r>
          </a:p>
          <a:p>
            <a:r>
              <a:rPr lang="en-US" sz="2400" dirty="0"/>
              <a:t>Carbon dioxide (CO</a:t>
            </a:r>
            <a:r>
              <a:rPr lang="en-US" sz="2400" baseline="-25000" dirty="0"/>
              <a:t>2</a:t>
            </a:r>
            <a:r>
              <a:rPr lang="en-US" sz="2400" dirty="0"/>
              <a:t>)</a:t>
            </a:r>
          </a:p>
          <a:p>
            <a:r>
              <a:rPr lang="en-US" sz="2400" dirty="0"/>
              <a:t>Nitrous oxide (N</a:t>
            </a:r>
            <a:r>
              <a:rPr lang="en-US" sz="2400" baseline="-25000" dirty="0"/>
              <a:t>2</a:t>
            </a:r>
            <a:r>
              <a:rPr lang="en-US" sz="2400" dirty="0"/>
              <a:t>O)</a:t>
            </a:r>
          </a:p>
          <a:p>
            <a:r>
              <a:rPr lang="en-US" sz="2400" dirty="0"/>
              <a:t>Methane (CH</a:t>
            </a:r>
            <a:r>
              <a:rPr lang="en-US" sz="2400" baseline="-25000" dirty="0"/>
              <a:t>4</a:t>
            </a:r>
            <a:r>
              <a:rPr lang="en-US" sz="2400" dirty="0"/>
              <a:t>)</a:t>
            </a:r>
          </a:p>
          <a:p>
            <a:r>
              <a:rPr lang="en-US" sz="2400" dirty="0"/>
              <a:t>Ozone (O</a:t>
            </a:r>
            <a:r>
              <a:rPr lang="en-US" sz="2400" baseline="-25000" dirty="0"/>
              <a:t>3</a:t>
            </a:r>
            <a:r>
              <a:rPr lang="en-US" sz="2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0972417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4773BCA-9723-974B-8303-BDC44639FC62}"/>
              </a:ext>
            </a:extLst>
          </p:cNvPr>
          <p:cNvSpPr txBox="1"/>
          <p:nvPr/>
        </p:nvSpPr>
        <p:spPr>
          <a:xfrm>
            <a:off x="0" y="0"/>
            <a:ext cx="11189989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Secondary/trace gases: can you match images to names (and formulas)?</a:t>
            </a:r>
          </a:p>
        </p:txBody>
      </p:sp>
      <p:pic>
        <p:nvPicPr>
          <p:cNvPr id="10" name="Picture 2" descr="Molecular structures of the gases that make up the earth's atmosphere Stock Photo, Royalty Free ...">
            <a:extLst>
              <a:ext uri="{FF2B5EF4-FFF2-40B4-BE49-F238E27FC236}">
                <a16:creationId xmlns:a16="http://schemas.microsoft.com/office/drawing/2014/main" id="{D5ACE6A3-82F4-9041-BF51-DD4ECA7348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729" y="642908"/>
            <a:ext cx="7325043" cy="5995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5FF5976-BD65-9B42-896D-CBEAE62919D5}"/>
              </a:ext>
            </a:extLst>
          </p:cNvPr>
          <p:cNvCxnSpPr>
            <a:cxnSpLocks/>
          </p:cNvCxnSpPr>
          <p:nvPr/>
        </p:nvCxnSpPr>
        <p:spPr>
          <a:xfrm flipH="1" flipV="1">
            <a:off x="4112871" y="2057400"/>
            <a:ext cx="3966259" cy="2677887"/>
          </a:xfrm>
          <a:prstGeom prst="straightConnector1">
            <a:avLst/>
          </a:prstGeom>
          <a:ln w="635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9A8D5DFB-6119-ECBC-D368-DF77162B8258}"/>
              </a:ext>
            </a:extLst>
          </p:cNvPr>
          <p:cNvSpPr txBox="1"/>
          <p:nvPr/>
        </p:nvSpPr>
        <p:spPr>
          <a:xfrm>
            <a:off x="8113854" y="2409543"/>
            <a:ext cx="363445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Secondary:</a:t>
            </a:r>
          </a:p>
          <a:p>
            <a:r>
              <a:rPr lang="en-US" sz="2400" dirty="0"/>
              <a:t>Water vapor (H</a:t>
            </a:r>
            <a:r>
              <a:rPr lang="en-US" sz="2400" baseline="-25000" dirty="0"/>
              <a:t>2</a:t>
            </a:r>
            <a:r>
              <a:rPr lang="en-US" sz="2400" dirty="0"/>
              <a:t>O) </a:t>
            </a:r>
          </a:p>
          <a:p>
            <a:r>
              <a:rPr lang="en-US" sz="2400" dirty="0"/>
              <a:t>Argon (</a:t>
            </a:r>
            <a:r>
              <a:rPr lang="en-US" sz="2400" dirty="0" err="1"/>
              <a:t>Ar</a:t>
            </a:r>
            <a:r>
              <a:rPr lang="en-US" sz="2400" dirty="0"/>
              <a:t>)</a:t>
            </a:r>
          </a:p>
          <a:p>
            <a:endParaRPr lang="en-US" sz="2400" dirty="0"/>
          </a:p>
          <a:p>
            <a:r>
              <a:rPr lang="en-US" sz="2400" b="1" dirty="0"/>
              <a:t>Trace amounts:</a:t>
            </a:r>
          </a:p>
          <a:p>
            <a:r>
              <a:rPr lang="en-US" sz="2400" dirty="0"/>
              <a:t>Carbon dioxide (CO</a:t>
            </a:r>
            <a:r>
              <a:rPr lang="en-US" sz="2400" baseline="-25000" dirty="0"/>
              <a:t>2</a:t>
            </a:r>
            <a:r>
              <a:rPr lang="en-US" sz="2400" dirty="0"/>
              <a:t>)</a:t>
            </a:r>
          </a:p>
          <a:p>
            <a:r>
              <a:rPr lang="en-US" sz="2400" dirty="0"/>
              <a:t>Nitrous oxide (N</a:t>
            </a:r>
            <a:r>
              <a:rPr lang="en-US" sz="2400" baseline="-25000" dirty="0"/>
              <a:t>2</a:t>
            </a:r>
            <a:r>
              <a:rPr lang="en-US" sz="2400" dirty="0"/>
              <a:t>O)</a:t>
            </a:r>
          </a:p>
          <a:p>
            <a:r>
              <a:rPr lang="en-US" sz="2400" dirty="0"/>
              <a:t>Methane (CH</a:t>
            </a:r>
            <a:r>
              <a:rPr lang="en-US" sz="2400" baseline="-25000" dirty="0"/>
              <a:t>4</a:t>
            </a:r>
            <a:r>
              <a:rPr lang="en-US" sz="2400" dirty="0"/>
              <a:t>)</a:t>
            </a:r>
          </a:p>
          <a:p>
            <a:r>
              <a:rPr lang="en-US" sz="2400" dirty="0"/>
              <a:t>Ozone (O</a:t>
            </a:r>
            <a:r>
              <a:rPr lang="en-US" sz="2400" baseline="-25000" dirty="0"/>
              <a:t>3</a:t>
            </a:r>
            <a:r>
              <a:rPr lang="en-US" sz="2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0184070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</TotalTime>
  <Words>491</Words>
  <Application>Microsoft Macintosh PowerPoint</Application>
  <PresentationFormat>Widescreen</PresentationFormat>
  <Paragraphs>87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Steven</dc:creator>
  <cp:lastModifiedBy>Steven</cp:lastModifiedBy>
  <cp:revision>9</cp:revision>
  <dcterms:created xsi:type="dcterms:W3CDTF">2023-09-18T19:56:55Z</dcterms:created>
  <dcterms:modified xsi:type="dcterms:W3CDTF">2024-09-06T17:43:44Z</dcterms:modified>
</cp:coreProperties>
</file>